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Source Code Pro"/>
      <p:regular r:id="rId13"/>
      <p:bold r:id="rId14"/>
    </p:embeddedFon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SourceCodePro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swald-regular.fntdata"/><Relationship Id="rId14" Type="http://schemas.openxmlformats.org/officeDocument/2006/relationships/font" Target="fonts/SourceCodePro-bold.fntdata"/><Relationship Id="rId16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Relationship Id="rId4" Type="http://schemas.openxmlformats.org/officeDocument/2006/relationships/image" Target="../media/image0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jpg"/><Relationship Id="rId4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jpg"/><Relationship Id="rId4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Questions (et réponses!)</a:t>
            </a:r>
          </a:p>
          <a:p>
            <a:pPr lvl="0">
              <a:spcBef>
                <a:spcPts val="0"/>
              </a:spcBef>
              <a:buNone/>
            </a:pPr>
            <a:r>
              <a:rPr lang="en" sz="6000"/>
              <a:t>personnelles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229725" y="263300"/>
            <a:ext cx="86535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 Quand est ton anniversaire?</a:t>
            </a:r>
          </a:p>
        </p:txBody>
      </p:sp>
      <p:grpSp>
        <p:nvGrpSpPr>
          <p:cNvPr id="68" name="Shape 68"/>
          <p:cNvGrpSpPr/>
          <p:nvPr/>
        </p:nvGrpSpPr>
        <p:grpSpPr>
          <a:xfrm>
            <a:off x="646775" y="2753300"/>
            <a:ext cx="7853374" cy="1150620"/>
            <a:chOff x="646775" y="2753300"/>
            <a:chExt cx="7853374" cy="1150620"/>
          </a:xfrm>
        </p:grpSpPr>
        <p:pic>
          <p:nvPicPr>
            <p:cNvPr id="69" name="Shape 6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46775" y="2858920"/>
              <a:ext cx="731499" cy="10449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Shape 70"/>
            <p:cNvSpPr/>
            <p:nvPr/>
          </p:nvSpPr>
          <p:spPr>
            <a:xfrm>
              <a:off x="1926850" y="2753300"/>
              <a:ext cx="6573300" cy="1044900"/>
            </a:xfrm>
            <a:prstGeom prst="wedgeRoundRectCallout">
              <a:avLst>
                <a:gd fmla="val -61600" name="adj1"/>
                <a:gd fmla="val 1637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“C’est le dix-huit (18) novembre.”</a:t>
              </a:r>
            </a:p>
          </p:txBody>
        </p:sp>
      </p:grpSp>
      <p:grpSp>
        <p:nvGrpSpPr>
          <p:cNvPr id="71" name="Shape 71"/>
          <p:cNvGrpSpPr/>
          <p:nvPr/>
        </p:nvGrpSpPr>
        <p:grpSpPr>
          <a:xfrm>
            <a:off x="646775" y="3947375"/>
            <a:ext cx="8159949" cy="1030575"/>
            <a:chOff x="646775" y="3947375"/>
            <a:chExt cx="8159949" cy="1030575"/>
          </a:xfrm>
        </p:grpSpPr>
        <p:pic>
          <p:nvPicPr>
            <p:cNvPr descr="IMG_1199.jpg" id="72" name="Shape 72"/>
            <p:cNvPicPr preferRelativeResize="0"/>
            <p:nvPr/>
          </p:nvPicPr>
          <p:blipFill rotWithShape="1">
            <a:blip r:embed="rId4">
              <a:alphaModFix/>
            </a:blip>
            <a:srcRect b="0" l="9198" r="7182" t="0"/>
            <a:stretch/>
          </p:blipFill>
          <p:spPr>
            <a:xfrm>
              <a:off x="646775" y="4009550"/>
              <a:ext cx="731500" cy="968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3" name="Shape 73"/>
            <p:cNvSpPr/>
            <p:nvPr/>
          </p:nvSpPr>
          <p:spPr>
            <a:xfrm>
              <a:off x="2029125" y="3947375"/>
              <a:ext cx="6777600" cy="968400"/>
            </a:xfrm>
            <a:prstGeom prst="wedgeRoundRectCallout">
              <a:avLst>
                <a:gd fmla="val -60556" name="adj1"/>
                <a:gd fmla="val 11029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</a:t>
              </a: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C’est le vingt-huit (28) septembre</a:t>
              </a: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.”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ctrTitle"/>
          </p:nvPr>
        </p:nvSpPr>
        <p:spPr>
          <a:xfrm>
            <a:off x="347375" y="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2. Où es-tu né(e)?</a:t>
            </a:r>
          </a:p>
        </p:txBody>
      </p:sp>
      <p:grpSp>
        <p:nvGrpSpPr>
          <p:cNvPr id="79" name="Shape 79"/>
          <p:cNvGrpSpPr/>
          <p:nvPr/>
        </p:nvGrpSpPr>
        <p:grpSpPr>
          <a:xfrm>
            <a:off x="646775" y="2753300"/>
            <a:ext cx="8497174" cy="1150620"/>
            <a:chOff x="646775" y="2753300"/>
            <a:chExt cx="8497174" cy="1150620"/>
          </a:xfrm>
        </p:grpSpPr>
        <p:pic>
          <p:nvPicPr>
            <p:cNvPr id="80" name="Shape 8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46775" y="2858920"/>
              <a:ext cx="731499" cy="10449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Shape 81"/>
            <p:cNvSpPr/>
            <p:nvPr/>
          </p:nvSpPr>
          <p:spPr>
            <a:xfrm>
              <a:off x="1926850" y="2753300"/>
              <a:ext cx="7217100" cy="794700"/>
            </a:xfrm>
            <a:prstGeom prst="wedgeRoundRectCallout">
              <a:avLst>
                <a:gd fmla="val -61136" name="adj1"/>
                <a:gd fmla="val 25925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“Je suis n</a:t>
              </a:r>
              <a:r>
                <a:rPr lang="en" sz="3600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é</a:t>
              </a: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e à Evanston, dans l’Illinois.”</a:t>
              </a:r>
            </a:p>
          </p:txBody>
        </p:sp>
      </p:grpSp>
      <p:grpSp>
        <p:nvGrpSpPr>
          <p:cNvPr id="82" name="Shape 82"/>
          <p:cNvGrpSpPr/>
          <p:nvPr/>
        </p:nvGrpSpPr>
        <p:grpSpPr>
          <a:xfrm>
            <a:off x="646775" y="3947375"/>
            <a:ext cx="7846449" cy="1030575"/>
            <a:chOff x="646775" y="3947375"/>
            <a:chExt cx="7846449" cy="1030575"/>
          </a:xfrm>
        </p:grpSpPr>
        <p:pic>
          <p:nvPicPr>
            <p:cNvPr descr="IMG_1199.jpg" id="83" name="Shape 83"/>
            <p:cNvPicPr preferRelativeResize="0"/>
            <p:nvPr/>
          </p:nvPicPr>
          <p:blipFill rotWithShape="1">
            <a:blip r:embed="rId4">
              <a:alphaModFix/>
            </a:blip>
            <a:srcRect b="0" l="9198" r="7182" t="0"/>
            <a:stretch/>
          </p:blipFill>
          <p:spPr>
            <a:xfrm>
              <a:off x="646775" y="4009550"/>
              <a:ext cx="731500" cy="968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Shape 84"/>
            <p:cNvSpPr/>
            <p:nvPr/>
          </p:nvSpPr>
          <p:spPr>
            <a:xfrm>
              <a:off x="2029125" y="3947375"/>
              <a:ext cx="6464100" cy="676500"/>
            </a:xfrm>
            <a:prstGeom prst="wedgeRoundRectCallout">
              <a:avLst>
                <a:gd fmla="val -59779" name="adj1"/>
                <a:gd fmla="val 50000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“Je suis </a:t>
              </a:r>
              <a:r>
                <a:rPr lang="en" sz="3600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née à Elgin, dans l’Illinois.”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0" y="187100"/>
            <a:ext cx="92604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800"/>
              <a:t>3. Quelle est ton origine ethnique/nationale/culturelle?</a:t>
            </a:r>
          </a:p>
        </p:txBody>
      </p:sp>
      <p:grpSp>
        <p:nvGrpSpPr>
          <p:cNvPr id="90" name="Shape 90"/>
          <p:cNvGrpSpPr/>
          <p:nvPr/>
        </p:nvGrpSpPr>
        <p:grpSpPr>
          <a:xfrm>
            <a:off x="646775" y="2753300"/>
            <a:ext cx="6888274" cy="1150620"/>
            <a:chOff x="646775" y="2753300"/>
            <a:chExt cx="6888274" cy="1150620"/>
          </a:xfrm>
        </p:grpSpPr>
        <p:pic>
          <p:nvPicPr>
            <p:cNvPr id="91" name="Shape 9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46775" y="2858920"/>
              <a:ext cx="731499" cy="10449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Shape 92"/>
            <p:cNvSpPr/>
            <p:nvPr/>
          </p:nvSpPr>
          <p:spPr>
            <a:xfrm>
              <a:off x="1926850" y="2753300"/>
              <a:ext cx="5608200" cy="1044900"/>
            </a:xfrm>
            <a:prstGeom prst="wedgeRoundRectCallout">
              <a:avLst>
                <a:gd fmla="val -61600" name="adj1"/>
                <a:gd fmla="val 1637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“Je suis polonaise, russe, et iranienne.”</a:t>
              </a:r>
            </a:p>
          </p:txBody>
        </p:sp>
      </p:grpSp>
      <p:grpSp>
        <p:nvGrpSpPr>
          <p:cNvPr id="93" name="Shape 93"/>
          <p:cNvGrpSpPr/>
          <p:nvPr/>
        </p:nvGrpSpPr>
        <p:grpSpPr>
          <a:xfrm>
            <a:off x="646775" y="3903925"/>
            <a:ext cx="6990549" cy="1088400"/>
            <a:chOff x="646775" y="3903925"/>
            <a:chExt cx="6990549" cy="1088400"/>
          </a:xfrm>
        </p:grpSpPr>
        <p:pic>
          <p:nvPicPr>
            <p:cNvPr descr="IMG_1199.jpg" id="94" name="Shape 94"/>
            <p:cNvPicPr preferRelativeResize="0"/>
            <p:nvPr/>
          </p:nvPicPr>
          <p:blipFill rotWithShape="1">
            <a:blip r:embed="rId4">
              <a:alphaModFix/>
            </a:blip>
            <a:srcRect b="0" l="9198" r="7182" t="0"/>
            <a:stretch/>
          </p:blipFill>
          <p:spPr>
            <a:xfrm>
              <a:off x="646775" y="4009550"/>
              <a:ext cx="731500" cy="968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" name="Shape 95"/>
            <p:cNvSpPr/>
            <p:nvPr/>
          </p:nvSpPr>
          <p:spPr>
            <a:xfrm>
              <a:off x="2029125" y="3903925"/>
              <a:ext cx="5608200" cy="1088400"/>
            </a:xfrm>
            <a:prstGeom prst="wedgeRoundRectCallout">
              <a:avLst>
                <a:gd fmla="val -60556" name="adj1"/>
                <a:gd fmla="val 5450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“Je suis française, allemande, et anglaise.”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ctrTitle"/>
          </p:nvPr>
        </p:nvSpPr>
        <p:spPr>
          <a:xfrm>
            <a:off x="411175" y="3395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4. Est-ce que tu as des frères ou des soeurs?</a:t>
            </a:r>
          </a:p>
        </p:txBody>
      </p:sp>
      <p:grpSp>
        <p:nvGrpSpPr>
          <p:cNvPr id="101" name="Shape 101"/>
          <p:cNvGrpSpPr/>
          <p:nvPr/>
        </p:nvGrpSpPr>
        <p:grpSpPr>
          <a:xfrm>
            <a:off x="646775" y="2858920"/>
            <a:ext cx="6913799" cy="1044999"/>
            <a:chOff x="646775" y="2858920"/>
            <a:chExt cx="6913799" cy="1044999"/>
          </a:xfrm>
        </p:grpSpPr>
        <p:pic>
          <p:nvPicPr>
            <p:cNvPr id="102" name="Shape 10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46775" y="2858920"/>
              <a:ext cx="731499" cy="10449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3" name="Shape 103"/>
            <p:cNvSpPr/>
            <p:nvPr/>
          </p:nvSpPr>
          <p:spPr>
            <a:xfrm>
              <a:off x="1952375" y="2973725"/>
              <a:ext cx="5608200" cy="676500"/>
            </a:xfrm>
            <a:prstGeom prst="wedgeRoundRectCallout">
              <a:avLst>
                <a:gd fmla="val -62510" name="adj1"/>
                <a:gd fmla="val 12269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“Oui, j</a:t>
              </a: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’ai un fr</a:t>
              </a:r>
              <a:r>
                <a:rPr lang="en" sz="3600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è</a:t>
              </a: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re.”</a:t>
              </a:r>
            </a:p>
          </p:txBody>
        </p:sp>
      </p:grpSp>
      <p:grpSp>
        <p:nvGrpSpPr>
          <p:cNvPr id="104" name="Shape 104"/>
          <p:cNvGrpSpPr/>
          <p:nvPr/>
        </p:nvGrpSpPr>
        <p:grpSpPr>
          <a:xfrm>
            <a:off x="646775" y="3947375"/>
            <a:ext cx="6990549" cy="1030575"/>
            <a:chOff x="646775" y="3947375"/>
            <a:chExt cx="6990549" cy="1030575"/>
          </a:xfrm>
        </p:grpSpPr>
        <p:pic>
          <p:nvPicPr>
            <p:cNvPr descr="IMG_1199.jpg" id="105" name="Shape 105"/>
            <p:cNvPicPr preferRelativeResize="0"/>
            <p:nvPr/>
          </p:nvPicPr>
          <p:blipFill rotWithShape="1">
            <a:blip r:embed="rId4">
              <a:alphaModFix/>
            </a:blip>
            <a:srcRect b="0" l="9198" r="7182" t="0"/>
            <a:stretch/>
          </p:blipFill>
          <p:spPr>
            <a:xfrm>
              <a:off x="646775" y="4009550"/>
              <a:ext cx="731500" cy="968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Shape 106"/>
            <p:cNvSpPr/>
            <p:nvPr/>
          </p:nvSpPr>
          <p:spPr>
            <a:xfrm>
              <a:off x="2029125" y="3947375"/>
              <a:ext cx="5608200" cy="676500"/>
            </a:xfrm>
            <a:prstGeom prst="wedgeRoundRectCallout">
              <a:avLst>
                <a:gd fmla="val -59779" name="adj1"/>
                <a:gd fmla="val 50000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“Non, je suis fille unique.”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ctrTitle"/>
          </p:nvPr>
        </p:nvSpPr>
        <p:spPr>
          <a:xfrm>
            <a:off x="411175" y="-2701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5. Où habites-tu?</a:t>
            </a:r>
          </a:p>
        </p:txBody>
      </p:sp>
      <p:grpSp>
        <p:nvGrpSpPr>
          <p:cNvPr id="112" name="Shape 112"/>
          <p:cNvGrpSpPr/>
          <p:nvPr/>
        </p:nvGrpSpPr>
        <p:grpSpPr>
          <a:xfrm>
            <a:off x="646775" y="2219900"/>
            <a:ext cx="8122049" cy="1246500"/>
            <a:chOff x="646775" y="2219900"/>
            <a:chExt cx="8122049" cy="1246500"/>
          </a:xfrm>
        </p:grpSpPr>
        <p:pic>
          <p:nvPicPr>
            <p:cNvPr id="113" name="Shape 1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46775" y="2401720"/>
              <a:ext cx="731499" cy="10449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Shape 114"/>
            <p:cNvSpPr/>
            <p:nvPr/>
          </p:nvSpPr>
          <p:spPr>
            <a:xfrm>
              <a:off x="1615325" y="2219900"/>
              <a:ext cx="7153500" cy="1246500"/>
            </a:xfrm>
            <a:prstGeom prst="wedgeRoundRectCallout">
              <a:avLst>
                <a:gd fmla="val -56138" name="adj1"/>
                <a:gd fmla="val 8197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“J’habite </a:t>
              </a:r>
              <a:r>
                <a:rPr lang="en" sz="3600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à Chicago, </a:t>
              </a:r>
              <a:r>
                <a:rPr lang="en" sz="3600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dans le quartier Galewood.”</a:t>
              </a:r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646775" y="3731450"/>
            <a:ext cx="8122049" cy="1246500"/>
            <a:chOff x="646775" y="3731450"/>
            <a:chExt cx="8122049" cy="1246500"/>
          </a:xfrm>
        </p:grpSpPr>
        <p:pic>
          <p:nvPicPr>
            <p:cNvPr descr="IMG_1199.jpg" id="116" name="Shape 116"/>
            <p:cNvPicPr preferRelativeResize="0"/>
            <p:nvPr/>
          </p:nvPicPr>
          <p:blipFill rotWithShape="1">
            <a:blip r:embed="rId4">
              <a:alphaModFix/>
            </a:blip>
            <a:srcRect b="0" l="9198" r="7182" t="0"/>
            <a:stretch/>
          </p:blipFill>
          <p:spPr>
            <a:xfrm>
              <a:off x="646775" y="4009550"/>
              <a:ext cx="731500" cy="968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Shape 117"/>
            <p:cNvSpPr/>
            <p:nvPr/>
          </p:nvSpPr>
          <p:spPr>
            <a:xfrm>
              <a:off x="1615325" y="3731450"/>
              <a:ext cx="7153500" cy="1246500"/>
            </a:xfrm>
            <a:prstGeom prst="wedgeRoundRectCallout">
              <a:avLst>
                <a:gd fmla="val -56138" name="adj1"/>
                <a:gd fmla="val 8197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“J’habite </a:t>
              </a:r>
              <a:r>
                <a:rPr lang="en" sz="3600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à Chicago, dans le quartier River North.”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411175" y="347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6. Avec qui habites-tu?</a:t>
            </a:r>
          </a:p>
        </p:txBody>
      </p:sp>
      <p:grpSp>
        <p:nvGrpSpPr>
          <p:cNvPr id="123" name="Shape 123"/>
          <p:cNvGrpSpPr/>
          <p:nvPr/>
        </p:nvGrpSpPr>
        <p:grpSpPr>
          <a:xfrm>
            <a:off x="646775" y="4009550"/>
            <a:ext cx="7846449" cy="968400"/>
            <a:chOff x="646775" y="4009550"/>
            <a:chExt cx="7846449" cy="968400"/>
          </a:xfrm>
        </p:grpSpPr>
        <p:pic>
          <p:nvPicPr>
            <p:cNvPr descr="IMG_1199.jpg" id="124" name="Shape 124"/>
            <p:cNvPicPr preferRelativeResize="0"/>
            <p:nvPr/>
          </p:nvPicPr>
          <p:blipFill rotWithShape="1">
            <a:blip r:embed="rId3">
              <a:alphaModFix/>
            </a:blip>
            <a:srcRect b="0" l="9198" r="7182" t="0"/>
            <a:stretch/>
          </p:blipFill>
          <p:spPr>
            <a:xfrm>
              <a:off x="646775" y="4009550"/>
              <a:ext cx="731500" cy="968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5" name="Shape 125"/>
            <p:cNvSpPr/>
            <p:nvPr/>
          </p:nvSpPr>
          <p:spPr>
            <a:xfrm>
              <a:off x="2029125" y="4087850"/>
              <a:ext cx="6464100" cy="676500"/>
            </a:xfrm>
            <a:prstGeom prst="wedgeRoundRectCallout">
              <a:avLst>
                <a:gd fmla="val -59779" name="adj1"/>
                <a:gd fmla="val 50000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“J’habite toute seule.</a:t>
              </a:r>
              <a:r>
                <a:rPr lang="en" sz="3600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”</a:t>
              </a:r>
            </a:p>
          </p:txBody>
        </p:sp>
      </p:grpSp>
      <p:grpSp>
        <p:nvGrpSpPr>
          <p:cNvPr id="126" name="Shape 126"/>
          <p:cNvGrpSpPr/>
          <p:nvPr/>
        </p:nvGrpSpPr>
        <p:grpSpPr>
          <a:xfrm>
            <a:off x="646775" y="2695925"/>
            <a:ext cx="8146899" cy="1207995"/>
            <a:chOff x="646775" y="2695925"/>
            <a:chExt cx="8146899" cy="1207995"/>
          </a:xfrm>
        </p:grpSpPr>
        <p:pic>
          <p:nvPicPr>
            <p:cNvPr id="127" name="Shape 12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6775" y="2858920"/>
              <a:ext cx="731499" cy="10449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8" name="Shape 128"/>
            <p:cNvSpPr/>
            <p:nvPr/>
          </p:nvSpPr>
          <p:spPr>
            <a:xfrm>
              <a:off x="1887975" y="2695925"/>
              <a:ext cx="6905700" cy="813900"/>
            </a:xfrm>
            <a:prstGeom prst="wedgeRoundRectCallout">
              <a:avLst>
                <a:gd fmla="val -59779" name="adj1"/>
                <a:gd fmla="val 50000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“J’habite avec mon mari et mon fils.</a:t>
              </a:r>
              <a:r>
                <a:rPr lang="en" sz="3600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”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ctrTitle"/>
          </p:nvPr>
        </p:nvSpPr>
        <p:spPr>
          <a:xfrm>
            <a:off x="411175" y="1871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7. Comment es-tu?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(personnalité)</a:t>
            </a:r>
          </a:p>
        </p:txBody>
      </p:sp>
      <p:grpSp>
        <p:nvGrpSpPr>
          <p:cNvPr id="134" name="Shape 134"/>
          <p:cNvGrpSpPr/>
          <p:nvPr/>
        </p:nvGrpSpPr>
        <p:grpSpPr>
          <a:xfrm>
            <a:off x="646775" y="3947375"/>
            <a:ext cx="7846449" cy="1109700"/>
            <a:chOff x="646775" y="3947375"/>
            <a:chExt cx="7846449" cy="1109700"/>
          </a:xfrm>
        </p:grpSpPr>
        <p:pic>
          <p:nvPicPr>
            <p:cNvPr descr="IMG_1199.jpg" id="135" name="Shape 135"/>
            <p:cNvPicPr preferRelativeResize="0"/>
            <p:nvPr/>
          </p:nvPicPr>
          <p:blipFill rotWithShape="1">
            <a:blip r:embed="rId3">
              <a:alphaModFix/>
            </a:blip>
            <a:srcRect b="0" l="9198" r="7182" t="0"/>
            <a:stretch/>
          </p:blipFill>
          <p:spPr>
            <a:xfrm>
              <a:off x="646775" y="4009550"/>
              <a:ext cx="731500" cy="968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6" name="Shape 136"/>
            <p:cNvSpPr/>
            <p:nvPr/>
          </p:nvSpPr>
          <p:spPr>
            <a:xfrm>
              <a:off x="2029125" y="3947375"/>
              <a:ext cx="6464100" cy="1109700"/>
            </a:xfrm>
            <a:prstGeom prst="wedgeRoundRectCallout">
              <a:avLst>
                <a:gd fmla="val -60161" name="adj1"/>
                <a:gd fmla="val 16607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“Je suis </a:t>
              </a:r>
              <a:r>
                <a:rPr lang="en" sz="3600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organis</a:t>
              </a:r>
              <a:r>
                <a:rPr lang="en" sz="3600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ée, créative, et marrante (à mon avis).”</a:t>
              </a:r>
            </a:p>
          </p:txBody>
        </p:sp>
      </p:grpSp>
      <p:grpSp>
        <p:nvGrpSpPr>
          <p:cNvPr id="137" name="Shape 137"/>
          <p:cNvGrpSpPr/>
          <p:nvPr/>
        </p:nvGrpSpPr>
        <p:grpSpPr>
          <a:xfrm>
            <a:off x="646775" y="2677100"/>
            <a:ext cx="7769099" cy="1226820"/>
            <a:chOff x="646775" y="2677100"/>
            <a:chExt cx="7769099" cy="1226820"/>
          </a:xfrm>
        </p:grpSpPr>
        <p:pic>
          <p:nvPicPr>
            <p:cNvPr id="138" name="Shape 13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6775" y="2858920"/>
              <a:ext cx="731499" cy="10449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9" name="Shape 139"/>
            <p:cNvSpPr/>
            <p:nvPr/>
          </p:nvSpPr>
          <p:spPr>
            <a:xfrm>
              <a:off x="1951775" y="2677100"/>
              <a:ext cx="6464100" cy="1109700"/>
            </a:xfrm>
            <a:prstGeom prst="wedgeRoundRectCallout">
              <a:avLst>
                <a:gd fmla="val -60055" name="adj1"/>
                <a:gd fmla="val 4373" name="adj2"/>
                <a:gd fmla="val 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600">
                  <a:solidFill>
                    <a:srgbClr val="FFFFFF"/>
                  </a:solidFill>
                  <a:latin typeface="Oswald"/>
                  <a:ea typeface="Oswald"/>
                  <a:cs typeface="Oswald"/>
                  <a:sym typeface="Oswald"/>
                </a:rPr>
                <a:t>“Je suis </a:t>
              </a:r>
              <a:r>
                <a:rPr lang="en" sz="3600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active</a:t>
              </a:r>
              <a:r>
                <a:rPr lang="en" sz="3600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, sensible, et marrante (à mon avis).”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