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CF1A7-598B-418F-A434-6315FC2AFF77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DF49F-97ED-41C3-9635-24C728B40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3882-B264-4A70-A4AC-5BB256A181E4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440D-502E-497C-93EF-F641335C0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3882-B264-4A70-A4AC-5BB256A181E4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440D-502E-497C-93EF-F641335C0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3882-B264-4A70-A4AC-5BB256A181E4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440D-502E-497C-93EF-F641335C0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3882-B264-4A70-A4AC-5BB256A181E4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440D-502E-497C-93EF-F641335C0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3882-B264-4A70-A4AC-5BB256A181E4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440D-502E-497C-93EF-F641335C0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3882-B264-4A70-A4AC-5BB256A181E4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440D-502E-497C-93EF-F641335C0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3882-B264-4A70-A4AC-5BB256A181E4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440D-502E-497C-93EF-F641335C0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3882-B264-4A70-A4AC-5BB256A181E4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440D-502E-497C-93EF-F641335C0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3882-B264-4A70-A4AC-5BB256A181E4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440D-502E-497C-93EF-F641335C0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3882-B264-4A70-A4AC-5BB256A181E4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440D-502E-497C-93EF-F641335C0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3882-B264-4A70-A4AC-5BB256A181E4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440D-502E-497C-93EF-F641335C0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53882-B264-4A70-A4AC-5BB256A181E4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2440D-502E-497C-93EF-F641335C0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abelio.com/couv/22681_165140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57200"/>
            <a:ext cx="3569306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376029" y="358200"/>
            <a:ext cx="4467891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Calibri" pitchFamily="34" charset="0"/>
              </a:rPr>
              <a:t>é</a:t>
            </a:r>
            <a:r>
              <a:rPr kumimoji="0" lang="fr-FR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finissez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en fran</a:t>
            </a:r>
            <a:r>
              <a:rPr kumimoji="0" lang="fr-FR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Calibri" pitchFamily="34" charset="0"/>
              </a:rPr>
              <a:t>ç</a:t>
            </a:r>
            <a:r>
              <a:rPr kumimoji="0" lang="fr-FR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ais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les mots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de la liste </a:t>
            </a:r>
            <a:endParaRPr kumimoji="0" lang="fr-FR" sz="8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ush Script MT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322869" y="358201"/>
            <a:ext cx="65742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Répondez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aux questions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88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de compréhension </a:t>
            </a:r>
            <a:endParaRPr kumimoji="0" lang="fr-FR" sz="8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ush Script MT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11-15</a:t>
            </a:r>
            <a:endParaRPr kumimoji="0" lang="fr-FR" sz="8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ush Script MT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49053" y="1035308"/>
            <a:ext cx="792184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Identifiez les verbes,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88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fr-FR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age 53,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8800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fr-FR" sz="8800" dirty="0" smtClean="0">
                <a:latin typeface="Brush Script MT" pitchFamily="66" charset="0"/>
                <a:cs typeface="Times New Roman" pitchFamily="18" charset="0"/>
              </a:rPr>
              <a:t>ignes 18-29</a:t>
            </a:r>
            <a:endParaRPr kumimoji="0" lang="fr-FR" sz="8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ush Script MT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153400" cy="4800600"/>
          </a:xfrm>
        </p:spPr>
        <p:txBody>
          <a:bodyPr>
            <a:noAutofit/>
          </a:bodyPr>
          <a:lstStyle/>
          <a:p>
            <a:r>
              <a:rPr lang="fr-FR" sz="7200" dirty="0">
                <a:latin typeface="Brush Script MT" pitchFamily="66" charset="0"/>
              </a:rPr>
              <a:t>Mme Loisel </a:t>
            </a:r>
            <a:r>
              <a:rPr lang="fr-FR" sz="7200" dirty="0" smtClean="0">
                <a:latin typeface="Brush Script MT" pitchFamily="66" charset="0"/>
              </a:rPr>
              <a:t/>
            </a:r>
            <a:br>
              <a:rPr lang="fr-FR" sz="7200" dirty="0" smtClean="0">
                <a:latin typeface="Brush Script MT" pitchFamily="66" charset="0"/>
              </a:rPr>
            </a:br>
            <a:r>
              <a:rPr lang="fr-FR" sz="7200" dirty="0" smtClean="0">
                <a:latin typeface="Brush Script MT" pitchFamily="66" charset="0"/>
              </a:rPr>
              <a:t>a-t-elle </a:t>
            </a:r>
            <a:r>
              <a:rPr lang="fr-FR" sz="7200" dirty="0">
                <a:latin typeface="Brush Script MT" pitchFamily="66" charset="0"/>
              </a:rPr>
              <a:t>changé </a:t>
            </a:r>
            <a:r>
              <a:rPr lang="fr-FR" sz="7200" dirty="0" smtClean="0">
                <a:latin typeface="Brush Script MT" pitchFamily="66" charset="0"/>
              </a:rPr>
              <a:t/>
            </a:r>
            <a:br>
              <a:rPr lang="fr-FR" sz="7200" dirty="0" smtClean="0">
                <a:latin typeface="Brush Script MT" pitchFamily="66" charset="0"/>
              </a:rPr>
            </a:br>
            <a:r>
              <a:rPr lang="fr-FR" sz="7200" dirty="0" smtClean="0">
                <a:latin typeface="Brush Script MT" pitchFamily="66" charset="0"/>
              </a:rPr>
              <a:t>à </a:t>
            </a:r>
            <a:r>
              <a:rPr lang="fr-FR" sz="7200" dirty="0">
                <a:latin typeface="Brush Script MT" pitchFamily="66" charset="0"/>
              </a:rPr>
              <a:t>la fin de l’histoire?  </a:t>
            </a:r>
            <a:r>
              <a:rPr lang="fr-FR" sz="7200" dirty="0" smtClean="0">
                <a:latin typeface="Brush Script MT" pitchFamily="66" charset="0"/>
              </a:rPr>
              <a:t/>
            </a:r>
            <a:br>
              <a:rPr lang="fr-FR" sz="7200" dirty="0" smtClean="0">
                <a:latin typeface="Brush Script MT" pitchFamily="66" charset="0"/>
              </a:rPr>
            </a:br>
            <a:r>
              <a:rPr lang="fr-FR" sz="7200" dirty="0" smtClean="0">
                <a:latin typeface="Brush Script MT" pitchFamily="66" charset="0"/>
              </a:rPr>
              <a:t>Offrez </a:t>
            </a:r>
            <a:r>
              <a:rPr lang="fr-FR" sz="7200" dirty="0">
                <a:latin typeface="Brush Script MT" pitchFamily="66" charset="0"/>
              </a:rPr>
              <a:t>de </a:t>
            </a:r>
            <a:r>
              <a:rPr lang="fr-FR" sz="7200" dirty="0" smtClean="0">
                <a:latin typeface="Brush Script MT" pitchFamily="66" charset="0"/>
              </a:rPr>
              <a:t>l’évidence</a:t>
            </a:r>
            <a:endParaRPr lang="en-US" sz="7200" dirty="0"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4267200"/>
          </a:xfrm>
        </p:spPr>
        <p:txBody>
          <a:bodyPr>
            <a:normAutofit fontScale="90000"/>
          </a:bodyPr>
          <a:lstStyle/>
          <a:p>
            <a:pPr lvl="0"/>
            <a:r>
              <a:rPr lang="fr-FR" sz="8900" dirty="0">
                <a:latin typeface="Brush Script MT" pitchFamily="66" charset="0"/>
              </a:rPr>
              <a:t>Quelle est </a:t>
            </a:r>
            <a:r>
              <a:rPr lang="fr-FR" sz="8900" dirty="0" smtClean="0">
                <a:latin typeface="Brush Script MT" pitchFamily="66" charset="0"/>
              </a:rPr>
              <a:t/>
            </a:r>
            <a:br>
              <a:rPr lang="fr-FR" sz="8900" dirty="0" smtClean="0">
                <a:latin typeface="Brush Script MT" pitchFamily="66" charset="0"/>
              </a:rPr>
            </a:br>
            <a:r>
              <a:rPr lang="fr-FR" sz="8900" dirty="0" smtClean="0">
                <a:latin typeface="Brush Script MT" pitchFamily="66" charset="0"/>
              </a:rPr>
              <a:t>la </a:t>
            </a:r>
            <a:r>
              <a:rPr lang="fr-FR" sz="8900" dirty="0">
                <a:latin typeface="Brush Script MT" pitchFamily="66" charset="0"/>
              </a:rPr>
              <a:t>question centrale </a:t>
            </a:r>
            <a:r>
              <a:rPr lang="fr-FR" sz="8900" dirty="0" smtClean="0">
                <a:latin typeface="Brush Script MT" pitchFamily="66" charset="0"/>
              </a:rPr>
              <a:t/>
            </a:r>
            <a:br>
              <a:rPr lang="fr-FR" sz="8900" dirty="0" smtClean="0">
                <a:latin typeface="Brush Script MT" pitchFamily="66" charset="0"/>
              </a:rPr>
            </a:br>
            <a:r>
              <a:rPr lang="fr-FR" sz="8900" dirty="0" smtClean="0">
                <a:latin typeface="Brush Script MT" pitchFamily="66" charset="0"/>
              </a:rPr>
              <a:t>que </a:t>
            </a:r>
            <a:r>
              <a:rPr lang="fr-FR" sz="8900" dirty="0">
                <a:latin typeface="Brush Script MT" pitchFamily="66" charset="0"/>
              </a:rPr>
              <a:t>l’auteur pose 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219200"/>
            <a:ext cx="8305800" cy="5029200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algn="ctr">
              <a:spcBef>
                <a:spcPct val="0"/>
              </a:spcBef>
            </a:pPr>
            <a:endParaRPr lang="fr-FR" sz="9800" dirty="0" smtClean="0">
              <a:latin typeface="Brush Script MT" pitchFamily="66" charset="0"/>
            </a:endParaRPr>
          </a:p>
          <a:p>
            <a:pPr algn="ctr">
              <a:spcBef>
                <a:spcPct val="0"/>
              </a:spcBef>
            </a:pPr>
            <a:r>
              <a:rPr lang="fr-FR" sz="18300" dirty="0" smtClean="0">
                <a:latin typeface="Brush Script MT" pitchFamily="66" charset="0"/>
              </a:rPr>
              <a:t>Imaginez </a:t>
            </a:r>
            <a:endParaRPr lang="fr-FR" sz="18300" dirty="0" smtClean="0">
              <a:latin typeface="Brush Script MT" pitchFamily="66" charset="0"/>
            </a:endParaRPr>
          </a:p>
          <a:p>
            <a:pPr algn="ctr">
              <a:spcBef>
                <a:spcPct val="0"/>
              </a:spcBef>
            </a:pPr>
            <a:r>
              <a:rPr lang="fr-FR" sz="18300" dirty="0" smtClean="0">
                <a:latin typeface="Brush Script MT" pitchFamily="66" charset="0"/>
              </a:rPr>
              <a:t>un </a:t>
            </a:r>
            <a:r>
              <a:rPr lang="fr-FR" sz="18300" dirty="0">
                <a:latin typeface="Brush Script MT" pitchFamily="66" charset="0"/>
              </a:rPr>
              <a:t>titre alternatif </a:t>
            </a:r>
            <a:endParaRPr lang="fr-FR" sz="18300" dirty="0" smtClean="0">
              <a:latin typeface="Brush Script MT" pitchFamily="66" charset="0"/>
            </a:endParaRPr>
          </a:p>
          <a:p>
            <a:pPr algn="ctr">
              <a:spcBef>
                <a:spcPct val="0"/>
              </a:spcBef>
            </a:pPr>
            <a:r>
              <a:rPr lang="fr-FR" sz="18300" dirty="0">
                <a:latin typeface="Brush Script MT" pitchFamily="66" charset="0"/>
              </a:rPr>
              <a:t>p</a:t>
            </a:r>
            <a:r>
              <a:rPr lang="fr-FR" sz="18300" dirty="0" smtClean="0">
                <a:latin typeface="Brush Script MT" pitchFamily="66" charset="0"/>
              </a:rPr>
              <a:t>our le </a:t>
            </a:r>
            <a:r>
              <a:rPr lang="fr-FR" sz="18300" dirty="0">
                <a:latin typeface="Brush Script MT" pitchFamily="66" charset="0"/>
              </a:rPr>
              <a:t>conte.  </a:t>
            </a:r>
            <a:endParaRPr lang="en-US" sz="18300" dirty="0">
              <a:latin typeface="Brush Script MT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1219200"/>
            <a:ext cx="8229600" cy="4267200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algn="ctr">
              <a:spcBef>
                <a:spcPct val="0"/>
              </a:spcBef>
            </a:pPr>
            <a:endParaRPr lang="fr-FR" sz="9800" dirty="0" smtClean="0">
              <a:latin typeface="Brush Script MT" pitchFamily="66" charset="0"/>
            </a:endParaRPr>
          </a:p>
          <a:p>
            <a:pPr algn="ctr">
              <a:spcBef>
                <a:spcPct val="0"/>
              </a:spcBef>
            </a:pPr>
            <a:r>
              <a:rPr lang="en-US" sz="18300" dirty="0" err="1" smtClean="0">
                <a:latin typeface="Brush Script MT" pitchFamily="66" charset="0"/>
              </a:rPr>
              <a:t>Quelle</a:t>
            </a:r>
            <a:r>
              <a:rPr lang="en-US" sz="18300" dirty="0" smtClean="0">
                <a:latin typeface="Brush Script MT" pitchFamily="66" charset="0"/>
              </a:rPr>
              <a:t> </a:t>
            </a:r>
            <a:r>
              <a:rPr lang="en-US" sz="18300" dirty="0" err="1" smtClean="0">
                <a:latin typeface="Brush Script MT" pitchFamily="66" charset="0"/>
              </a:rPr>
              <a:t>est</a:t>
            </a:r>
            <a:r>
              <a:rPr lang="en-US" sz="18300" dirty="0" smtClean="0">
                <a:latin typeface="Brush Script MT" pitchFamily="66" charset="0"/>
              </a:rPr>
              <a:t> la morale de </a:t>
            </a:r>
            <a:r>
              <a:rPr lang="en-US" sz="18300" dirty="0" err="1" smtClean="0">
                <a:latin typeface="Brush Script MT" pitchFamily="66" charset="0"/>
              </a:rPr>
              <a:t>l’histoire</a:t>
            </a:r>
            <a:r>
              <a:rPr lang="en-US" sz="18300" dirty="0" smtClean="0">
                <a:latin typeface="Brush Script MT" pitchFamily="66" charset="0"/>
              </a:rPr>
              <a:t>?</a:t>
            </a:r>
            <a:endParaRPr lang="en-US" sz="18300" dirty="0">
              <a:latin typeface="Brush Script MT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533400"/>
            <a:ext cx="8229600" cy="5410200"/>
          </a:xfrm>
          <a:prstGeom prst="rect">
            <a:avLst/>
          </a:prstGeom>
        </p:spPr>
        <p:txBody>
          <a:bodyPr>
            <a:normAutofit fontScale="37500" lnSpcReduction="20000"/>
          </a:bodyPr>
          <a:lstStyle/>
          <a:p>
            <a:pPr algn="ctr">
              <a:spcBef>
                <a:spcPct val="0"/>
              </a:spcBef>
            </a:pPr>
            <a:endParaRPr lang="fr-FR" sz="9800" dirty="0" smtClean="0">
              <a:latin typeface="Brush Script MT" pitchFamily="66" charset="0"/>
            </a:endParaRPr>
          </a:p>
          <a:p>
            <a:pPr algn="ctr">
              <a:spcBef>
                <a:spcPct val="0"/>
              </a:spcBef>
            </a:pPr>
            <a:r>
              <a:rPr kumimoji="0" lang="fr-FR" sz="19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Quelles sont </a:t>
            </a:r>
          </a:p>
          <a:p>
            <a:pPr algn="ctr">
              <a:spcBef>
                <a:spcPct val="0"/>
              </a:spcBef>
            </a:pPr>
            <a:r>
              <a:rPr kumimoji="0" lang="fr-FR" sz="19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les possibles r</a:t>
            </a:r>
            <a:r>
              <a:rPr kumimoji="0" lang="fr-FR" sz="19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Calibri" pitchFamily="34" charset="0"/>
              </a:rPr>
              <a:t>é</a:t>
            </a:r>
            <a:r>
              <a:rPr kumimoji="0" lang="fr-FR" sz="19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actions </a:t>
            </a:r>
          </a:p>
          <a:p>
            <a:pPr algn="ctr">
              <a:spcBef>
                <a:spcPct val="0"/>
              </a:spcBef>
            </a:pPr>
            <a:r>
              <a:rPr kumimoji="0" lang="fr-FR" sz="19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du lecteur </a:t>
            </a:r>
          </a:p>
          <a:p>
            <a:pPr algn="ctr">
              <a:spcBef>
                <a:spcPct val="0"/>
              </a:spcBef>
            </a:pPr>
            <a:r>
              <a:rPr kumimoji="0" lang="fr-FR" sz="19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Calibri" pitchFamily="34" charset="0"/>
              </a:rPr>
              <a:t>à</a:t>
            </a:r>
            <a:r>
              <a:rPr kumimoji="0" lang="fr-FR" sz="19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 la fin de l’histoire. </a:t>
            </a:r>
          </a:p>
          <a:p>
            <a:pPr algn="ctr">
              <a:spcBef>
                <a:spcPct val="0"/>
              </a:spcBef>
            </a:pPr>
            <a:r>
              <a:rPr kumimoji="0" lang="fr-FR" sz="19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ush Script MT" pitchFamily="66" charset="0"/>
                <a:ea typeface="Calibri" pitchFamily="34" charset="0"/>
                <a:cs typeface="Times New Roman" pitchFamily="18" charset="0"/>
              </a:rPr>
              <a:t>Pourquoi? 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57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Mme Loisel  a-t-elle changé  à la fin de l’histoire?   Offrez de l’évidence</vt:lpstr>
      <vt:lpstr>Quelle est  la question centrale  que l’auteur pose ? 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setup</dc:creator>
  <cp:lastModifiedBy>setup</cp:lastModifiedBy>
  <cp:revision>6</cp:revision>
  <dcterms:created xsi:type="dcterms:W3CDTF">2013-12-11T16:28:35Z</dcterms:created>
  <dcterms:modified xsi:type="dcterms:W3CDTF">2014-12-10T18:57:58Z</dcterms:modified>
</cp:coreProperties>
</file>